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A26BA2-158A-4E8B-849F-85B0400FFBD6}" type="datetimeFigureOut">
              <a:rPr lang="sr-Latn-CS" smtClean="0"/>
              <a:pPr/>
              <a:t>9.9.2011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C8E3E-6BEF-40AB-A4C6-B9CEA0FC3DF3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>
            <a:normAutofit fontScale="90000"/>
          </a:bodyPr>
          <a:lstStyle/>
          <a:p>
            <a:r>
              <a:rPr lang="hr-HR" sz="4900" dirty="0"/>
              <a:t>Morfološka i sintaktička </a:t>
            </a:r>
            <a:r>
              <a:rPr lang="hr-HR" sz="4900" dirty="0" smtClean="0"/>
              <a:t>analiza latinskog </a:t>
            </a:r>
            <a:r>
              <a:rPr lang="hr-HR" sz="4900" dirty="0"/>
              <a:t>teksta u programu dvogodišnjeg učenja </a:t>
            </a:r>
            <a:br>
              <a:rPr lang="hr-HR" sz="4900" dirty="0"/>
            </a:br>
            <a:r>
              <a:rPr lang="hr-HR" sz="4900" dirty="0"/>
              <a:t>     latinskog jezika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752600"/>
          </a:xfrm>
        </p:spPr>
        <p:txBody>
          <a:bodyPr/>
          <a:lstStyle/>
          <a:p>
            <a:r>
              <a:rPr lang="hr-HR" dirty="0" smtClean="0"/>
              <a:t>Barbara </a:t>
            </a:r>
            <a:r>
              <a:rPr lang="hr-HR" dirty="0" err="1" smtClean="0"/>
              <a:t>Turin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Rad na tekstu podrazumijeva: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analizu vrsti riječi u rečenici s njezinim kategorijama </a:t>
            </a:r>
          </a:p>
          <a:p>
            <a:pPr>
              <a:buNone/>
            </a:pPr>
            <a:r>
              <a:rPr lang="hr-HR" sz="2800" dirty="0" smtClean="0"/>
              <a:t>            – morfološki aspekt</a:t>
            </a:r>
          </a:p>
          <a:p>
            <a:r>
              <a:rPr lang="hr-HR" sz="2800" dirty="0" smtClean="0"/>
              <a:t>pripisivanje svakoj riječi u rečenici njezine službe</a:t>
            </a:r>
          </a:p>
          <a:p>
            <a:pPr>
              <a:buNone/>
            </a:pPr>
            <a:r>
              <a:rPr lang="hr-HR" sz="2800" dirty="0" smtClean="0"/>
              <a:t>            - sintaktički aspekt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Predviđeno znanje učenika 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poznavanje svih kategorija riječi – </a:t>
            </a:r>
            <a:r>
              <a:rPr lang="hr-HR" sz="3200" dirty="0" err="1" smtClean="0"/>
              <a:t>promijenjivih</a:t>
            </a:r>
            <a:r>
              <a:rPr lang="hr-HR" sz="3200" dirty="0" smtClean="0"/>
              <a:t> i </a:t>
            </a:r>
            <a:r>
              <a:rPr lang="hr-HR" sz="3200" dirty="0" err="1" smtClean="0"/>
              <a:t>nepromijenjivih</a:t>
            </a:r>
            <a:endParaRPr lang="hr-HR" sz="3200" dirty="0" smtClean="0"/>
          </a:p>
          <a:p>
            <a:r>
              <a:rPr lang="hr-HR" sz="3200" dirty="0" smtClean="0"/>
              <a:t>poznavanje svih službi riječi u rečenici – naglasak na tome koja vrsta riječi može vršiti koju službu i koje uvijete pri tome mora zadovoljavati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VRSTE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 smtClean="0"/>
              <a:t>PROMIJENJIVE</a:t>
            </a:r>
            <a:endParaRPr lang="hr-H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NEPROMIJENJIVE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86380" y="2643182"/>
          <a:ext cx="233362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0"/>
              </a:tblGrid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PRILOZI</a:t>
                      </a:r>
                      <a:endParaRPr lang="hr-H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PRIJEDLOZI</a:t>
                      </a:r>
                      <a:endParaRPr lang="hr-H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VEZNICI</a:t>
                      </a:r>
                      <a:endParaRPr lang="hr-H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UZVICI</a:t>
                      </a:r>
                      <a:endParaRPr lang="hr-H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ČESTICE</a:t>
                      </a:r>
                      <a:endParaRPr lang="hr-H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dirty="0" smtClean="0"/>
                        <a:t>BROJEVI *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2643182"/>
          <a:ext cx="2357454" cy="289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</a:tblGrid>
              <a:tr h="656514">
                <a:tc>
                  <a:txBody>
                    <a:bodyPr/>
                    <a:lstStyle/>
                    <a:p>
                      <a:r>
                        <a:rPr lang="hr-HR" dirty="0" smtClean="0"/>
                        <a:t>IMENICE</a:t>
                      </a:r>
                      <a:endParaRPr lang="hr-HR" dirty="0"/>
                    </a:p>
                  </a:txBody>
                  <a:tcPr/>
                </a:tc>
              </a:tr>
              <a:tr h="559781">
                <a:tc>
                  <a:txBody>
                    <a:bodyPr/>
                    <a:lstStyle/>
                    <a:p>
                      <a:r>
                        <a:rPr lang="hr-HR" dirty="0" smtClean="0"/>
                        <a:t>ZAMJENICE</a:t>
                      </a:r>
                      <a:endParaRPr lang="hr-HR" dirty="0"/>
                    </a:p>
                  </a:txBody>
                  <a:tcPr/>
                </a:tc>
              </a:tr>
              <a:tr h="559781">
                <a:tc>
                  <a:txBody>
                    <a:bodyPr/>
                    <a:lstStyle/>
                    <a:p>
                      <a:r>
                        <a:rPr lang="hr-HR" dirty="0" smtClean="0"/>
                        <a:t>PRIDJEVI</a:t>
                      </a:r>
                      <a:endParaRPr lang="hr-HR" dirty="0"/>
                    </a:p>
                  </a:txBody>
                  <a:tcPr/>
                </a:tc>
              </a:tr>
              <a:tr h="559781">
                <a:tc>
                  <a:txBody>
                    <a:bodyPr/>
                    <a:lstStyle/>
                    <a:p>
                      <a:r>
                        <a:rPr lang="hr-HR" dirty="0" smtClean="0"/>
                        <a:t>BROJEVI *</a:t>
                      </a:r>
                      <a:endParaRPr lang="hr-HR" dirty="0"/>
                    </a:p>
                  </a:txBody>
                  <a:tcPr/>
                </a:tc>
              </a:tr>
              <a:tr h="559781">
                <a:tc>
                  <a:txBody>
                    <a:bodyPr/>
                    <a:lstStyle/>
                    <a:p>
                      <a:r>
                        <a:rPr lang="hr-HR" dirty="0" smtClean="0"/>
                        <a:t>GLAGOLI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hr-HR" dirty="0" smtClean="0"/>
              <a:t>SLUŽBE RIJEČI U REČENICI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73314"/>
          <a:ext cx="8258204" cy="48846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28826"/>
                <a:gridCol w="6329378"/>
              </a:tblGrid>
              <a:tr h="53812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SLUŽBA RIJEČI U REČENICI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KARAKTERISTIKE</a:t>
                      </a:r>
                      <a:endParaRPr lang="hr-HR" sz="1600" dirty="0"/>
                    </a:p>
                  </a:txBody>
                  <a:tcPr/>
                </a:tc>
              </a:tr>
              <a:tr h="40408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SUBJEKT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imenske riječi (imenice,zamjenice,pridjevi,brojevi) u </a:t>
                      </a:r>
                      <a:r>
                        <a:rPr lang="hr-HR" sz="1600" dirty="0" smtClean="0">
                          <a:solidFill>
                            <a:srgbClr val="FF0000"/>
                          </a:solidFill>
                        </a:rPr>
                        <a:t>NOMINATIVU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2868">
                <a:tc rowSpan="2">
                  <a:txBody>
                    <a:bodyPr/>
                    <a:lstStyle/>
                    <a:p>
                      <a:r>
                        <a:rPr lang="hr-HR" sz="1600" b="1" dirty="0" smtClean="0"/>
                        <a:t>PREDIKAT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IMENSKI </a:t>
                      </a:r>
                      <a:r>
                        <a:rPr lang="hr-HR" sz="1600" dirty="0" smtClean="0"/>
                        <a:t>– imenska riječ u nominativu + glagol biti</a:t>
                      </a:r>
                      <a:endParaRPr lang="hr-HR" sz="1600" dirty="0"/>
                    </a:p>
                  </a:txBody>
                  <a:tcPr/>
                </a:tc>
              </a:tr>
              <a:tr h="31286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GLAGOLSKI</a:t>
                      </a:r>
                      <a:r>
                        <a:rPr lang="hr-HR" sz="1600" dirty="0" smtClean="0"/>
                        <a:t> – glagol u licu,broju,</a:t>
                      </a:r>
                      <a:r>
                        <a:rPr lang="hr-HR" sz="1600" baseline="0" dirty="0" smtClean="0"/>
                        <a:t> vremenu, stanju,načinu</a:t>
                      </a:r>
                      <a:endParaRPr lang="hr-HR" sz="1600" dirty="0"/>
                    </a:p>
                  </a:txBody>
                  <a:tcPr/>
                </a:tc>
              </a:tr>
              <a:tr h="311544">
                <a:tc rowSpan="2">
                  <a:txBody>
                    <a:bodyPr/>
                    <a:lstStyle/>
                    <a:p>
                      <a:r>
                        <a:rPr lang="hr-HR" sz="1600" b="1" dirty="0" smtClean="0"/>
                        <a:t>ATRIBUT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IMENSKI</a:t>
                      </a:r>
                      <a:r>
                        <a:rPr lang="hr-HR" sz="1600" dirty="0" smtClean="0"/>
                        <a:t> –imenice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baseline="0" dirty="0" smtClean="0">
                          <a:solidFill>
                            <a:srgbClr val="FF0000"/>
                          </a:solidFill>
                        </a:rPr>
                        <a:t>u GENITIVU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5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PRIDJEVSKI</a:t>
                      </a:r>
                      <a:r>
                        <a:rPr lang="hr-HR" sz="1600" dirty="0" smtClean="0"/>
                        <a:t> – pridjevi,brojevi,zamjenice        slažu se s imenicom u rodu,</a:t>
                      </a:r>
                      <a:r>
                        <a:rPr lang="hr-HR" sz="1600" baseline="0" dirty="0" smtClean="0"/>
                        <a:t> broju i padežu</a:t>
                      </a:r>
                      <a:endParaRPr lang="hr-HR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154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APOZICIJA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imenica uz imenicu         slažu se u </a:t>
                      </a:r>
                      <a:r>
                        <a:rPr lang="hr-HR" sz="1600" baseline="0" dirty="0" smtClean="0"/>
                        <a:t>padežu</a:t>
                      </a:r>
                      <a:endParaRPr lang="hr-HR" sz="1600" dirty="0"/>
                    </a:p>
                  </a:txBody>
                  <a:tcPr/>
                </a:tc>
              </a:tr>
              <a:tr h="311544">
                <a:tc rowSpan="2">
                  <a:txBody>
                    <a:bodyPr/>
                    <a:lstStyle/>
                    <a:p>
                      <a:r>
                        <a:rPr lang="hr-HR" sz="1600" b="1" dirty="0" smtClean="0"/>
                        <a:t>OBJEKT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IZRAVNI</a:t>
                      </a:r>
                      <a:r>
                        <a:rPr lang="hr-HR" sz="1600" dirty="0" smtClean="0"/>
                        <a:t> – imenica u </a:t>
                      </a:r>
                      <a:r>
                        <a:rPr lang="hr-HR" sz="1600" dirty="0" smtClean="0">
                          <a:solidFill>
                            <a:srgbClr val="FF0000"/>
                          </a:solidFill>
                        </a:rPr>
                        <a:t>AKUZATIVU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4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NEIZRAVNI</a:t>
                      </a:r>
                      <a:r>
                        <a:rPr lang="hr-HR" sz="1600" dirty="0" smtClean="0"/>
                        <a:t> – imenica u </a:t>
                      </a:r>
                      <a:r>
                        <a:rPr lang="hr-HR" sz="1600" dirty="0" smtClean="0">
                          <a:solidFill>
                            <a:srgbClr val="FF0000"/>
                          </a:solidFill>
                        </a:rPr>
                        <a:t>DATIVU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6946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PRILOŽNE OZNAKE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1600" dirty="0" smtClean="0"/>
                        <a:t>prilozi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1600" dirty="0" smtClean="0"/>
                        <a:t>imenica u </a:t>
                      </a:r>
                      <a:r>
                        <a:rPr lang="hr-HR" sz="1600" dirty="0" smtClean="0">
                          <a:solidFill>
                            <a:srgbClr val="FF0000"/>
                          </a:solidFill>
                        </a:rPr>
                        <a:t>ABLATIVU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1600" u="sng" dirty="0" smtClean="0"/>
                        <a:t>prijedlog</a:t>
                      </a:r>
                      <a:r>
                        <a:rPr lang="hr-HR" sz="1600" dirty="0" smtClean="0"/>
                        <a:t> + imenica u </a:t>
                      </a:r>
                      <a:r>
                        <a:rPr lang="hr-HR" sz="1600" dirty="0" smtClean="0">
                          <a:solidFill>
                            <a:srgbClr val="FF0000"/>
                          </a:solidFill>
                        </a:rPr>
                        <a:t>AKUZATIVU ili ABLATIVU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hr-HR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6215074" y="3643314"/>
            <a:ext cx="142876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Notched Right Arrow 6"/>
          <p:cNvSpPr/>
          <p:nvPr/>
        </p:nvSpPr>
        <p:spPr>
          <a:xfrm>
            <a:off x="4286248" y="4214818"/>
            <a:ext cx="142876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SINTAKASA PADEŽA - osnovna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2000240"/>
          <a:ext cx="7858180" cy="2494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59020"/>
                <a:gridCol w="569916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NOMINATIV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SUBJEKT, dio IMENSKOG PREDIKATA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GENITIV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IMENSKI</a:t>
                      </a:r>
                      <a:r>
                        <a:rPr lang="hr-HR" b="1" baseline="0" dirty="0" smtClean="0"/>
                        <a:t> ATRIBUT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DATIV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NEIZRAVNI OBJEKT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AKUZATIV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IZRAVNI OBJEKT;  uz prijedlog PRILOŽNA</a:t>
                      </a:r>
                      <a:r>
                        <a:rPr lang="hr-HR" b="1" baseline="0" dirty="0" smtClean="0"/>
                        <a:t> OZNAKA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VOKATIV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------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ABLATIV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PRILOŽNA OZNAKA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07207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PRIDJEVSKI ATRIBUTI  i  APOZICIJE </a:t>
            </a:r>
            <a:r>
              <a:rPr lang="hr-HR" dirty="0" smtClean="0"/>
              <a:t>– u svim padežima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3071834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 morfološki napredak mora pratiti   sintaktički – uvođenje VRŠITELJA RADNJE u pasivnoj rečenici </a:t>
            </a:r>
            <a:r>
              <a:rPr lang="hr-HR" dirty="0" err="1" smtClean="0"/>
              <a:t>npr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177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/>
                <a:gridCol w="714380"/>
                <a:gridCol w="500066"/>
                <a:gridCol w="928694"/>
                <a:gridCol w="571504"/>
                <a:gridCol w="1143008"/>
                <a:gridCol w="1143008"/>
                <a:gridCol w="500066"/>
                <a:gridCol w="785818"/>
                <a:gridCol w="125728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PR.</a:t>
                      </a:r>
                    </a:p>
                    <a:p>
                      <a:r>
                        <a:rPr lang="hr-HR" sz="1600" dirty="0" smtClean="0"/>
                        <a:t>AT.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S</a:t>
                      </a:r>
                      <a:endParaRPr lang="hr-H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sz="1600" dirty="0" smtClean="0"/>
                        <a:t>VRŠITELJ RADNJE</a:t>
                      </a:r>
                      <a:endParaRPr lang="hr-H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sz="1600" dirty="0" smtClean="0"/>
                        <a:t>POM</a:t>
                      </a:r>
                      <a:endParaRPr lang="hr-H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NO</a:t>
                      </a:r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</a:t>
                      </a:r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0" dirty="0" smtClean="0"/>
                        <a:t>Nova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uxor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0" dirty="0" smtClean="0"/>
                        <a:t>a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feminis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in</a:t>
                      </a:r>
                      <a:endParaRPr lang="hr-HR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thalamum</a:t>
                      </a:r>
                      <a:endParaRPr lang="hr-HR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ducebatur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0" dirty="0" smtClean="0"/>
                        <a:t>et</a:t>
                      </a:r>
                      <a:endParaRPr lang="hr-HR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marito</a:t>
                      </a:r>
                      <a:endParaRPr lang="hr-HR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dirty="0" err="1" smtClean="0"/>
                        <a:t>tradebatur</a:t>
                      </a:r>
                      <a:r>
                        <a:rPr lang="hr-HR" sz="1600" b="0" dirty="0" smtClean="0"/>
                        <a:t>.</a:t>
                      </a:r>
                      <a:endParaRPr lang="hr-HR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prid.Nsg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imen.Nsg</a:t>
                      </a:r>
                      <a:endParaRPr lang="hr-H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prij</a:t>
                      </a:r>
                      <a:r>
                        <a:rPr lang="hr-HR" sz="1600" dirty="0" smtClean="0"/>
                        <a:t> + </a:t>
                      </a:r>
                      <a:r>
                        <a:rPr lang="hr-HR" sz="1600" dirty="0" err="1" smtClean="0"/>
                        <a:t>abl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</a:t>
                      </a:r>
                      <a:r>
                        <a:rPr lang="hr-HR" sz="1600" dirty="0" smtClean="0"/>
                        <a:t>.</a:t>
                      </a:r>
                    </a:p>
                    <a:p>
                      <a:r>
                        <a:rPr lang="hr-HR" sz="1600" dirty="0" err="1" smtClean="0"/>
                        <a:t>ABLpl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prij</a:t>
                      </a:r>
                      <a:r>
                        <a:rPr lang="hr-HR" sz="1600" dirty="0" smtClean="0"/>
                        <a:t>+</a:t>
                      </a:r>
                      <a:r>
                        <a:rPr lang="hr-HR" sz="1600" dirty="0" err="1" smtClean="0"/>
                        <a:t>abl</a:t>
                      </a:r>
                      <a:r>
                        <a:rPr lang="hr-HR" sz="1600" dirty="0" smtClean="0"/>
                        <a:t>,ak</a:t>
                      </a:r>
                      <a:endParaRPr lang="hr-H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imen.AKsg</a:t>
                      </a:r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gl.3.l.sg.</a:t>
                      </a:r>
                    </a:p>
                    <a:p>
                      <a:r>
                        <a:rPr lang="hr-HR" sz="1600" dirty="0" err="1" smtClean="0"/>
                        <a:t>imperf.pas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vez</a:t>
                      </a:r>
                      <a:endParaRPr lang="hr-H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imen.Dsg</a:t>
                      </a:r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gl.3.l.sg.</a:t>
                      </a:r>
                    </a:p>
                    <a:p>
                      <a:r>
                        <a:rPr lang="hr-HR" sz="1600" dirty="0" err="1" smtClean="0"/>
                        <a:t>imperf.pas</a:t>
                      </a:r>
                      <a:r>
                        <a:rPr lang="hr-HR" sz="1600" dirty="0" smtClean="0"/>
                        <a:t>.</a:t>
                      </a:r>
                    </a:p>
                    <a:p>
                      <a:endParaRPr lang="hr-H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714348" y="2500306"/>
            <a:ext cx="785818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86060"/>
          <a:ext cx="8229600" cy="1902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338"/>
                <a:gridCol w="1443062"/>
                <a:gridCol w="1200144"/>
                <a:gridCol w="928694"/>
                <a:gridCol w="857256"/>
                <a:gridCol w="1128706"/>
                <a:gridCol w="1028700"/>
                <a:gridCol w="1028700"/>
              </a:tblGrid>
              <a:tr h="500064">
                <a:tc gridSpan="2">
                  <a:txBody>
                    <a:bodyPr/>
                    <a:lstStyle/>
                    <a:p>
                      <a:r>
                        <a:rPr lang="hr-HR" sz="1600" dirty="0" smtClean="0"/>
                        <a:t>POV</a:t>
                      </a:r>
                      <a:endParaRPr lang="hr-H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PR.AT</a:t>
                      </a:r>
                      <a:r>
                        <a:rPr lang="hr-HR" sz="1600" dirty="0" smtClean="0"/>
                        <a:t>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S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PR.AT</a:t>
                      </a:r>
                      <a:r>
                        <a:rPr lang="hr-HR" sz="1600" dirty="0" smtClean="0"/>
                        <a:t>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</a:t>
                      </a:r>
                      <a:endParaRPr lang="hr-HR" sz="16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Post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caeremoniam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nuptialem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uxor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in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novam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domum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ducitur</a:t>
                      </a:r>
                      <a:r>
                        <a:rPr lang="hr-HR" sz="1600" dirty="0" smtClean="0"/>
                        <a:t>.</a:t>
                      </a:r>
                      <a:endParaRPr lang="hr-HR" sz="1600" dirty="0"/>
                    </a:p>
                  </a:txBody>
                  <a:tcPr/>
                </a:tc>
              </a:tr>
              <a:tr h="642941"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prij</a:t>
                      </a:r>
                      <a:r>
                        <a:rPr lang="hr-HR" sz="1600" dirty="0" smtClean="0"/>
                        <a:t>+ak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imen.AKsg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prid.AKsg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imen</a:t>
                      </a:r>
                      <a:r>
                        <a:rPr lang="hr-HR" sz="1600" dirty="0" smtClean="0"/>
                        <a:t>.</a:t>
                      </a:r>
                    </a:p>
                    <a:p>
                      <a:r>
                        <a:rPr lang="hr-HR" sz="1600" dirty="0" err="1" smtClean="0"/>
                        <a:t>Nsg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prij</a:t>
                      </a:r>
                      <a:r>
                        <a:rPr lang="hr-HR" sz="1600" dirty="0" smtClean="0"/>
                        <a:t>+ak,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abl</a:t>
                      </a:r>
                      <a:endParaRPr lang="hr-HR" sz="1600" dirty="0" smtClean="0"/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prid.AKsg</a:t>
                      </a:r>
                      <a:endParaRPr lang="hr-HR" sz="1600" dirty="0" smtClean="0"/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imen.AKsg</a:t>
                      </a:r>
                      <a:endParaRPr lang="hr-HR" sz="1600" dirty="0" smtClean="0"/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gl.3.l.sg.prez.pas.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ircular Arrow 5"/>
          <p:cNvSpPr/>
          <p:nvPr/>
        </p:nvSpPr>
        <p:spPr>
          <a:xfrm>
            <a:off x="6000760" y="2214554"/>
            <a:ext cx="1143008" cy="100013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5400000">
            <a:off x="1928794" y="1435815"/>
            <a:ext cx="714380" cy="14287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311</Words>
  <Application>Microsoft Office PowerPoint</Application>
  <PresentationFormat>Prikaz na zaslonu (4:3)</PresentationFormat>
  <Paragraphs>117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Morfološka i sintaktička analiza latinskog teksta u programu dvogodišnjeg učenja       latinskog jezika </vt:lpstr>
      <vt:lpstr>Rad na tekstu podrazumijeva:</vt:lpstr>
      <vt:lpstr>Predviđeno znanje učenika :</vt:lpstr>
      <vt:lpstr>VRSTE RIJEČI</vt:lpstr>
      <vt:lpstr>SLUŽBE RIJEČI U REČENICI</vt:lpstr>
      <vt:lpstr>SINTAKASA PADEŽA - osnovna</vt:lpstr>
      <vt:lpstr>  morfološki napredak mora pratiti   sintaktički – uvođenje VRŠITELJA RADNJE u pasivnoj rečenici npr. </vt:lpstr>
      <vt:lpstr>Primjer:</vt:lpstr>
      <vt:lpstr>Primjer:</vt:lpstr>
    </vt:vector>
  </TitlesOfParts>
  <Company>PSHG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Morfološka i sintaktička analiza latinskog teksta u programu dvogodišnjeg učenja       latinskog jezika </dc:title>
  <dc:creator>Franz Turin</dc:creator>
  <cp:lastModifiedBy>Barbara i Franz</cp:lastModifiedBy>
  <cp:revision>10</cp:revision>
  <dcterms:created xsi:type="dcterms:W3CDTF">2011-02-11T17:05:21Z</dcterms:created>
  <dcterms:modified xsi:type="dcterms:W3CDTF">2011-09-09T06:06:34Z</dcterms:modified>
</cp:coreProperties>
</file>